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6" r:id="rId3"/>
    <p:sldId id="257" r:id="rId4"/>
    <p:sldId id="267" r:id="rId5"/>
    <p:sldId id="269" r:id="rId6"/>
    <p:sldId id="268" r:id="rId7"/>
    <p:sldId id="270" r:id="rId8"/>
    <p:sldId id="259" r:id="rId9"/>
    <p:sldId id="260" r:id="rId10"/>
    <p:sldId id="261" r:id="rId11"/>
    <p:sldId id="262" r:id="rId12"/>
    <p:sldId id="263" r:id="rId13"/>
    <p:sldId id="271" r:id="rId14"/>
    <p:sldId id="272" r:id="rId15"/>
    <p:sldId id="273" r:id="rId16"/>
    <p:sldId id="264" r:id="rId17"/>
    <p:sldId id="265" r:id="rId18"/>
  </p:sldIdLst>
  <p:sldSz cx="18288000" cy="10287000"/>
  <p:notesSz cx="6858000" cy="9144000"/>
  <p:embeddedFontLst>
    <p:embeddedFont>
      <p:font typeface="Nirand Bold" panose="020B0604020202020204" charset="-34"/>
      <p:regular r:id="rId19"/>
    </p:embeddedFont>
    <p:embeddedFont>
      <p:font typeface="Nunito" panose="020B0604020202020204" charset="0"/>
      <p:regular r:id="rId20"/>
    </p:embeddedFont>
    <p:embeddedFont>
      <p:font typeface="Nunito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umaira" id="{519513F1-782C-4B1E-B991-483A66F8B3CA}">
          <p14:sldIdLst>
            <p14:sldId id="266"/>
            <p14:sldId id="256"/>
            <p14:sldId id="257"/>
            <p14:sldId id="267"/>
          </p14:sldIdLst>
        </p14:section>
        <p14:section name="Mehedi" id="{96389D1D-773E-40CE-AD65-988CB5F0839C}">
          <p14:sldIdLst>
            <p14:sldId id="269"/>
            <p14:sldId id="268"/>
            <p14:sldId id="270"/>
            <p14:sldId id="259"/>
            <p14:sldId id="260"/>
          </p14:sldIdLst>
        </p14:section>
        <p14:section name="Khalid" id="{BAB20B74-41C0-427F-B9F0-ED96F4487C7E}">
          <p14:sldIdLst>
            <p14:sldId id="261"/>
            <p14:sldId id="262"/>
            <p14:sldId id="263"/>
            <p14:sldId id="271"/>
            <p14:sldId id="272"/>
            <p14:sldId id="273"/>
          </p14:sldIdLst>
        </p14:section>
        <p14:section name="Humaira, All" id="{50F80DE4-1160-4D0F-8C75-6010C11206A6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94622" autoAdjust="0"/>
  </p:normalViewPr>
  <p:slideViewPr>
    <p:cSldViewPr>
      <p:cViewPr>
        <p:scale>
          <a:sx n="109" d="100"/>
          <a:sy n="109" d="100"/>
        </p:scale>
        <p:origin x="-3360" y="-3354"/>
      </p:cViewPr>
      <p:guideLst>
        <p:guide orient="horz" pos="2160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A43DC-9CA3-404B-802B-E8A220DB40D2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071F1-C81E-404F-AFB6-ED16FFBC76FF}">
      <dgm:prSet/>
      <dgm:spPr/>
      <dgm:t>
        <a:bodyPr/>
        <a:lstStyle/>
        <a:p>
          <a:pPr rtl="0"/>
          <a:r>
            <a:rPr lang="en-US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Role-based dashboards (Admin, Teacher, Student)</a:t>
          </a:r>
          <a:endParaRPr lang="en-US" dirty="0"/>
        </a:p>
      </dgm:t>
    </dgm:pt>
    <dgm:pt modelId="{62CB3DEA-8A36-467E-938F-52B92F4F5A78}" type="parTrans" cxnId="{D319CC8C-BEC8-4892-826A-3E77A07A59E6}">
      <dgm:prSet/>
      <dgm:spPr/>
      <dgm:t>
        <a:bodyPr/>
        <a:lstStyle/>
        <a:p>
          <a:endParaRPr lang="en-US"/>
        </a:p>
      </dgm:t>
    </dgm:pt>
    <dgm:pt modelId="{8C44177D-4940-441F-A984-4B6DF830E158}" type="sibTrans" cxnId="{D319CC8C-BEC8-4892-826A-3E77A07A59E6}">
      <dgm:prSet/>
      <dgm:spPr/>
      <dgm:t>
        <a:bodyPr/>
        <a:lstStyle/>
        <a:p>
          <a:endParaRPr lang="en-US"/>
        </a:p>
      </dgm:t>
    </dgm:pt>
    <dgm:pt modelId="{DACA0DA7-3008-489E-BE5C-A71FBFC14D82}">
      <dgm:prSet/>
      <dgm:spPr/>
      <dgm:t>
        <a:bodyPr/>
        <a:lstStyle/>
        <a:p>
          <a:pPr rtl="0"/>
          <a:r>
            <a:rPr lang="en-US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Institute-wide announcements</a:t>
          </a:r>
          <a:endParaRPr lang="en-US" dirty="0"/>
        </a:p>
      </dgm:t>
    </dgm:pt>
    <dgm:pt modelId="{19670F7E-2858-4AC2-A474-57A8B6218474}" type="parTrans" cxnId="{2E220632-332B-4549-AC78-28E125D02731}">
      <dgm:prSet/>
      <dgm:spPr/>
      <dgm:t>
        <a:bodyPr/>
        <a:lstStyle/>
        <a:p>
          <a:endParaRPr lang="en-US"/>
        </a:p>
      </dgm:t>
    </dgm:pt>
    <dgm:pt modelId="{BF99F5AF-DAEA-4018-A078-B5FB063E6922}" type="sibTrans" cxnId="{2E220632-332B-4549-AC78-28E125D02731}">
      <dgm:prSet/>
      <dgm:spPr/>
      <dgm:t>
        <a:bodyPr/>
        <a:lstStyle/>
        <a:p>
          <a:endParaRPr lang="en-US"/>
        </a:p>
      </dgm:t>
    </dgm:pt>
    <dgm:pt modelId="{0E199ACD-2BFC-480E-B579-078BD66E040D}">
      <dgm:prSet/>
      <dgm:spPr/>
      <dgm:t>
        <a:bodyPr/>
        <a:lstStyle/>
        <a:p>
          <a:pPr rtl="0"/>
          <a:r>
            <a:rPr lang="en-US" dirty="0" smtClean="0"/>
            <a:t>Attendance &amp; results module</a:t>
          </a:r>
          <a:endParaRPr lang="en-US" dirty="0"/>
        </a:p>
      </dgm:t>
    </dgm:pt>
    <dgm:pt modelId="{0504E26A-C657-4E58-B34C-4A1016B5941C}" type="parTrans" cxnId="{DC2FD11C-7621-4CDA-B6FE-DB56D43D252A}">
      <dgm:prSet/>
      <dgm:spPr/>
      <dgm:t>
        <a:bodyPr/>
        <a:lstStyle/>
        <a:p>
          <a:endParaRPr lang="en-US"/>
        </a:p>
      </dgm:t>
    </dgm:pt>
    <dgm:pt modelId="{1EA14757-0C40-4372-A761-E101296BDB98}" type="sibTrans" cxnId="{DC2FD11C-7621-4CDA-B6FE-DB56D43D252A}">
      <dgm:prSet/>
      <dgm:spPr/>
      <dgm:t>
        <a:bodyPr/>
        <a:lstStyle/>
        <a:p>
          <a:endParaRPr lang="en-US"/>
        </a:p>
      </dgm:t>
    </dgm:pt>
    <dgm:pt modelId="{30A11775-1FB5-494F-8E7C-7984968664BA}">
      <dgm:prSet/>
      <dgm:spPr/>
      <dgm:t>
        <a:bodyPr/>
        <a:lstStyle/>
        <a:p>
          <a:pPr rtl="0"/>
          <a:r>
            <a:rPr lang="en-US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Public API documentation</a:t>
          </a:r>
          <a:endParaRPr lang="en-US" dirty="0"/>
        </a:p>
      </dgm:t>
    </dgm:pt>
    <dgm:pt modelId="{8A9A8B69-8A96-49F6-B43F-294DEE91FC1E}" type="parTrans" cxnId="{E9405C36-A666-4E31-A39E-7756C430B94B}">
      <dgm:prSet/>
      <dgm:spPr/>
      <dgm:t>
        <a:bodyPr/>
        <a:lstStyle/>
        <a:p>
          <a:endParaRPr lang="en-US"/>
        </a:p>
      </dgm:t>
    </dgm:pt>
    <dgm:pt modelId="{1C445DD6-07BD-4BF4-9B2B-D48114440A84}" type="sibTrans" cxnId="{E9405C36-A666-4E31-A39E-7756C430B94B}">
      <dgm:prSet/>
      <dgm:spPr/>
      <dgm:t>
        <a:bodyPr/>
        <a:lstStyle/>
        <a:p>
          <a:endParaRPr lang="en-US"/>
        </a:p>
      </dgm:t>
    </dgm:pt>
    <dgm:pt modelId="{C4FDEF43-1F3E-436B-83CF-F0FBD149FE94}" type="pres">
      <dgm:prSet presAssocID="{DD5A43DC-9CA3-404B-802B-E8A220DB40D2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303E3F-A334-4ACA-97FF-05B3D1048F55}" type="pres">
      <dgm:prSet presAssocID="{319071F1-C81E-404F-AFB6-ED16FFBC76FF}" presName="circle1" presStyleLbl="lnNode1" presStyleIdx="0" presStyleCnt="4"/>
      <dgm:spPr/>
    </dgm:pt>
    <dgm:pt modelId="{2A4973F8-E8F9-434A-A297-1F8DB6D6400B}" type="pres">
      <dgm:prSet presAssocID="{319071F1-C81E-404F-AFB6-ED16FFBC76FF}" presName="text1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7C345B-BBD1-464F-AE84-7BD97F221844}" type="pres">
      <dgm:prSet presAssocID="{319071F1-C81E-404F-AFB6-ED16FFBC76FF}" presName="line1" presStyleLbl="callout" presStyleIdx="0" presStyleCnt="8"/>
      <dgm:spPr/>
    </dgm:pt>
    <dgm:pt modelId="{80B96BD3-7300-4360-8344-E6DA79CE7556}" type="pres">
      <dgm:prSet presAssocID="{319071F1-C81E-404F-AFB6-ED16FFBC76FF}" presName="d1" presStyleLbl="callout" presStyleIdx="1" presStyleCnt="8"/>
      <dgm:spPr/>
    </dgm:pt>
    <dgm:pt modelId="{D6E63864-566C-4704-B20A-0B5D037EAF7A}" type="pres">
      <dgm:prSet presAssocID="{DACA0DA7-3008-489E-BE5C-A71FBFC14D82}" presName="circle2" presStyleLbl="lnNode1" presStyleIdx="1" presStyleCnt="4"/>
      <dgm:spPr/>
    </dgm:pt>
    <dgm:pt modelId="{863FBB6A-0D29-47DA-B8E5-9B466FBB86A3}" type="pres">
      <dgm:prSet presAssocID="{DACA0DA7-3008-489E-BE5C-A71FBFC14D82}" presName="text2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73C70A-0FCF-4FDD-953F-697E2BF681E2}" type="pres">
      <dgm:prSet presAssocID="{DACA0DA7-3008-489E-BE5C-A71FBFC14D82}" presName="line2" presStyleLbl="callout" presStyleIdx="2" presStyleCnt="8"/>
      <dgm:spPr/>
    </dgm:pt>
    <dgm:pt modelId="{D93B802B-E17C-4704-83FF-80AD526CFF7F}" type="pres">
      <dgm:prSet presAssocID="{DACA0DA7-3008-489E-BE5C-A71FBFC14D82}" presName="d2" presStyleLbl="callout" presStyleIdx="3" presStyleCnt="8"/>
      <dgm:spPr/>
    </dgm:pt>
    <dgm:pt modelId="{A2C944E4-A370-4A7B-9919-3DA336148D52}" type="pres">
      <dgm:prSet presAssocID="{0E199ACD-2BFC-480E-B579-078BD66E040D}" presName="circle3" presStyleLbl="lnNode1" presStyleIdx="2" presStyleCnt="4"/>
      <dgm:spPr/>
    </dgm:pt>
    <dgm:pt modelId="{CB57B8C4-1556-4C55-8D79-F3B52F694905}" type="pres">
      <dgm:prSet presAssocID="{0E199ACD-2BFC-480E-B579-078BD66E040D}" presName="text3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04775-AA4D-4332-B983-3F6560512A8A}" type="pres">
      <dgm:prSet presAssocID="{0E199ACD-2BFC-480E-B579-078BD66E040D}" presName="line3" presStyleLbl="callout" presStyleIdx="4" presStyleCnt="8"/>
      <dgm:spPr/>
    </dgm:pt>
    <dgm:pt modelId="{7D79B456-0F58-461E-B488-9AEAB84FAB6F}" type="pres">
      <dgm:prSet presAssocID="{0E199ACD-2BFC-480E-B579-078BD66E040D}" presName="d3" presStyleLbl="callout" presStyleIdx="5" presStyleCnt="8"/>
      <dgm:spPr/>
    </dgm:pt>
    <dgm:pt modelId="{EBF3B9D0-D4AD-4E05-8E3E-B2BB29B7E7DC}" type="pres">
      <dgm:prSet presAssocID="{30A11775-1FB5-494F-8E7C-7984968664BA}" presName="circle4" presStyleLbl="lnNode1" presStyleIdx="3" presStyleCnt="4"/>
      <dgm:spPr/>
    </dgm:pt>
    <dgm:pt modelId="{2184BEBD-FE14-47DD-9F75-2D28FFCAB4E6}" type="pres">
      <dgm:prSet presAssocID="{30A11775-1FB5-494F-8E7C-7984968664BA}" presName="text4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8A5E2-3023-4A06-9B36-3926D60D4145}" type="pres">
      <dgm:prSet presAssocID="{30A11775-1FB5-494F-8E7C-7984968664BA}" presName="line4" presStyleLbl="callout" presStyleIdx="6" presStyleCnt="8"/>
      <dgm:spPr/>
    </dgm:pt>
    <dgm:pt modelId="{21984391-9C44-47E5-9391-87166D133EF5}" type="pres">
      <dgm:prSet presAssocID="{30A11775-1FB5-494F-8E7C-7984968664BA}" presName="d4" presStyleLbl="callout" presStyleIdx="7" presStyleCnt="8"/>
      <dgm:spPr/>
    </dgm:pt>
  </dgm:ptLst>
  <dgm:cxnLst>
    <dgm:cxn modelId="{50E92759-EA33-41FA-BEEA-53EECF9A6424}" type="presOf" srcId="{DD5A43DC-9CA3-404B-802B-E8A220DB40D2}" destId="{C4FDEF43-1F3E-436B-83CF-F0FBD149FE94}" srcOrd="0" destOrd="0" presId="urn:microsoft.com/office/officeart/2005/8/layout/target1"/>
    <dgm:cxn modelId="{6C4F5887-3E0E-4D6B-AB8C-748DCA612D74}" type="presOf" srcId="{0E199ACD-2BFC-480E-B579-078BD66E040D}" destId="{CB57B8C4-1556-4C55-8D79-F3B52F694905}" srcOrd="0" destOrd="0" presId="urn:microsoft.com/office/officeart/2005/8/layout/target1"/>
    <dgm:cxn modelId="{E1A37264-63F7-4B2F-A74A-C64243DC8F45}" type="presOf" srcId="{319071F1-C81E-404F-AFB6-ED16FFBC76FF}" destId="{2A4973F8-E8F9-434A-A297-1F8DB6D6400B}" srcOrd="0" destOrd="0" presId="urn:microsoft.com/office/officeart/2005/8/layout/target1"/>
    <dgm:cxn modelId="{DC2FD11C-7621-4CDA-B6FE-DB56D43D252A}" srcId="{DD5A43DC-9CA3-404B-802B-E8A220DB40D2}" destId="{0E199ACD-2BFC-480E-B579-078BD66E040D}" srcOrd="2" destOrd="0" parTransId="{0504E26A-C657-4E58-B34C-4A1016B5941C}" sibTransId="{1EA14757-0C40-4372-A761-E101296BDB98}"/>
    <dgm:cxn modelId="{48C54C59-B6B7-4025-814F-254731C86879}" type="presOf" srcId="{30A11775-1FB5-494F-8E7C-7984968664BA}" destId="{2184BEBD-FE14-47DD-9F75-2D28FFCAB4E6}" srcOrd="0" destOrd="0" presId="urn:microsoft.com/office/officeart/2005/8/layout/target1"/>
    <dgm:cxn modelId="{2E220632-332B-4549-AC78-28E125D02731}" srcId="{DD5A43DC-9CA3-404B-802B-E8A220DB40D2}" destId="{DACA0DA7-3008-489E-BE5C-A71FBFC14D82}" srcOrd="1" destOrd="0" parTransId="{19670F7E-2858-4AC2-A474-57A8B6218474}" sibTransId="{BF99F5AF-DAEA-4018-A078-B5FB063E6922}"/>
    <dgm:cxn modelId="{E9405C36-A666-4E31-A39E-7756C430B94B}" srcId="{DD5A43DC-9CA3-404B-802B-E8A220DB40D2}" destId="{30A11775-1FB5-494F-8E7C-7984968664BA}" srcOrd="3" destOrd="0" parTransId="{8A9A8B69-8A96-49F6-B43F-294DEE91FC1E}" sibTransId="{1C445DD6-07BD-4BF4-9B2B-D48114440A84}"/>
    <dgm:cxn modelId="{44A22FBD-A159-43C4-9D77-A8DB102530C0}" type="presOf" srcId="{DACA0DA7-3008-489E-BE5C-A71FBFC14D82}" destId="{863FBB6A-0D29-47DA-B8E5-9B466FBB86A3}" srcOrd="0" destOrd="0" presId="urn:microsoft.com/office/officeart/2005/8/layout/target1"/>
    <dgm:cxn modelId="{D319CC8C-BEC8-4892-826A-3E77A07A59E6}" srcId="{DD5A43DC-9CA3-404B-802B-E8A220DB40D2}" destId="{319071F1-C81E-404F-AFB6-ED16FFBC76FF}" srcOrd="0" destOrd="0" parTransId="{62CB3DEA-8A36-467E-938F-52B92F4F5A78}" sibTransId="{8C44177D-4940-441F-A984-4B6DF830E158}"/>
    <dgm:cxn modelId="{D215D6B8-1E78-45D1-8A1D-4A3693830FA5}" type="presParOf" srcId="{C4FDEF43-1F3E-436B-83CF-F0FBD149FE94}" destId="{19303E3F-A334-4ACA-97FF-05B3D1048F55}" srcOrd="0" destOrd="0" presId="urn:microsoft.com/office/officeart/2005/8/layout/target1"/>
    <dgm:cxn modelId="{4EBF3F86-4C3B-4DA4-82B6-ADF2408317C7}" type="presParOf" srcId="{C4FDEF43-1F3E-436B-83CF-F0FBD149FE94}" destId="{2A4973F8-E8F9-434A-A297-1F8DB6D6400B}" srcOrd="1" destOrd="0" presId="urn:microsoft.com/office/officeart/2005/8/layout/target1"/>
    <dgm:cxn modelId="{253526AE-D210-4669-A811-66158CC83478}" type="presParOf" srcId="{C4FDEF43-1F3E-436B-83CF-F0FBD149FE94}" destId="{B17C345B-BBD1-464F-AE84-7BD97F221844}" srcOrd="2" destOrd="0" presId="urn:microsoft.com/office/officeart/2005/8/layout/target1"/>
    <dgm:cxn modelId="{D828B372-0D9C-4FC5-8576-3E337939EA8A}" type="presParOf" srcId="{C4FDEF43-1F3E-436B-83CF-F0FBD149FE94}" destId="{80B96BD3-7300-4360-8344-E6DA79CE7556}" srcOrd="3" destOrd="0" presId="urn:microsoft.com/office/officeart/2005/8/layout/target1"/>
    <dgm:cxn modelId="{6A409316-4953-4691-B103-D48801E5A0B7}" type="presParOf" srcId="{C4FDEF43-1F3E-436B-83CF-F0FBD149FE94}" destId="{D6E63864-566C-4704-B20A-0B5D037EAF7A}" srcOrd="4" destOrd="0" presId="urn:microsoft.com/office/officeart/2005/8/layout/target1"/>
    <dgm:cxn modelId="{E1E1C660-BC09-4455-9FF5-2ADD4FC2B418}" type="presParOf" srcId="{C4FDEF43-1F3E-436B-83CF-F0FBD149FE94}" destId="{863FBB6A-0D29-47DA-B8E5-9B466FBB86A3}" srcOrd="5" destOrd="0" presId="urn:microsoft.com/office/officeart/2005/8/layout/target1"/>
    <dgm:cxn modelId="{2BCDB9C3-6F2F-43B6-9B4F-90EF808CBF5A}" type="presParOf" srcId="{C4FDEF43-1F3E-436B-83CF-F0FBD149FE94}" destId="{8C73C70A-0FCF-4FDD-953F-697E2BF681E2}" srcOrd="6" destOrd="0" presId="urn:microsoft.com/office/officeart/2005/8/layout/target1"/>
    <dgm:cxn modelId="{FAE6BDE4-0F50-4C4A-94BB-6B0CA8B2C4FE}" type="presParOf" srcId="{C4FDEF43-1F3E-436B-83CF-F0FBD149FE94}" destId="{D93B802B-E17C-4704-83FF-80AD526CFF7F}" srcOrd="7" destOrd="0" presId="urn:microsoft.com/office/officeart/2005/8/layout/target1"/>
    <dgm:cxn modelId="{E8428660-5D75-48E8-BD46-6A1AD6E35C5B}" type="presParOf" srcId="{C4FDEF43-1F3E-436B-83CF-F0FBD149FE94}" destId="{A2C944E4-A370-4A7B-9919-3DA336148D52}" srcOrd="8" destOrd="0" presId="urn:microsoft.com/office/officeart/2005/8/layout/target1"/>
    <dgm:cxn modelId="{C0B93E06-3929-4593-9FF2-A802AF913CBE}" type="presParOf" srcId="{C4FDEF43-1F3E-436B-83CF-F0FBD149FE94}" destId="{CB57B8C4-1556-4C55-8D79-F3B52F694905}" srcOrd="9" destOrd="0" presId="urn:microsoft.com/office/officeart/2005/8/layout/target1"/>
    <dgm:cxn modelId="{95571194-F133-422C-B178-F0B1C192955B}" type="presParOf" srcId="{C4FDEF43-1F3E-436B-83CF-F0FBD149FE94}" destId="{8F104775-AA4D-4332-B983-3F6560512A8A}" srcOrd="10" destOrd="0" presId="urn:microsoft.com/office/officeart/2005/8/layout/target1"/>
    <dgm:cxn modelId="{6B288EC9-08C8-4E1C-BD85-A1C4D82CAD75}" type="presParOf" srcId="{C4FDEF43-1F3E-436B-83CF-F0FBD149FE94}" destId="{7D79B456-0F58-461E-B488-9AEAB84FAB6F}" srcOrd="11" destOrd="0" presId="urn:microsoft.com/office/officeart/2005/8/layout/target1"/>
    <dgm:cxn modelId="{BE26F949-CD67-408C-8F2B-05C22CB8CBE7}" type="presParOf" srcId="{C4FDEF43-1F3E-436B-83CF-F0FBD149FE94}" destId="{EBF3B9D0-D4AD-4E05-8E3E-B2BB29B7E7DC}" srcOrd="12" destOrd="0" presId="urn:microsoft.com/office/officeart/2005/8/layout/target1"/>
    <dgm:cxn modelId="{6C600B51-7BCF-41F3-97FF-59F5808F9A88}" type="presParOf" srcId="{C4FDEF43-1F3E-436B-83CF-F0FBD149FE94}" destId="{2184BEBD-FE14-47DD-9F75-2D28FFCAB4E6}" srcOrd="13" destOrd="0" presId="urn:microsoft.com/office/officeart/2005/8/layout/target1"/>
    <dgm:cxn modelId="{60EA9DF0-533A-4D83-A980-FA24FF5A94BE}" type="presParOf" srcId="{C4FDEF43-1F3E-436B-83CF-F0FBD149FE94}" destId="{2378A5E2-3023-4A06-9B36-3926D60D4145}" srcOrd="14" destOrd="0" presId="urn:microsoft.com/office/officeart/2005/8/layout/target1"/>
    <dgm:cxn modelId="{95C36B90-52D7-4313-9CF9-BB2E466669A7}" type="presParOf" srcId="{C4FDEF43-1F3E-436B-83CF-F0FBD149FE94}" destId="{21984391-9C44-47E5-9391-87166D133EF5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3B9D0-D4AD-4E05-8E3E-B2BB29B7E7DC}">
      <dsp:nvSpPr>
        <dsp:cNvPr id="0" name=""/>
        <dsp:cNvSpPr/>
      </dsp:nvSpPr>
      <dsp:spPr>
        <a:xfrm>
          <a:off x="0" y="1566216"/>
          <a:ext cx="3452526" cy="3452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44E4-A370-4A7B-9919-3DA336148D52}">
      <dsp:nvSpPr>
        <dsp:cNvPr id="0" name=""/>
        <dsp:cNvSpPr/>
      </dsp:nvSpPr>
      <dsp:spPr>
        <a:xfrm>
          <a:off x="493423" y="2059640"/>
          <a:ext cx="2465678" cy="24656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63864-566C-4704-B20A-0B5D037EAF7A}">
      <dsp:nvSpPr>
        <dsp:cNvPr id="0" name=""/>
        <dsp:cNvSpPr/>
      </dsp:nvSpPr>
      <dsp:spPr>
        <a:xfrm>
          <a:off x="986559" y="2552775"/>
          <a:ext cx="1479407" cy="14794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03E3F-A334-4ACA-97FF-05B3D1048F55}">
      <dsp:nvSpPr>
        <dsp:cNvPr id="0" name=""/>
        <dsp:cNvSpPr/>
      </dsp:nvSpPr>
      <dsp:spPr>
        <a:xfrm>
          <a:off x="1479695" y="3045911"/>
          <a:ext cx="493135" cy="493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973F8-E8F9-434A-A297-1F8DB6D6400B}">
      <dsp:nvSpPr>
        <dsp:cNvPr id="0" name=""/>
        <dsp:cNvSpPr/>
      </dsp:nvSpPr>
      <dsp:spPr>
        <a:xfrm>
          <a:off x="4027947" y="415374"/>
          <a:ext cx="1726263" cy="82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Role-based dashboards (Admin, Teacher, Student)</a:t>
          </a:r>
          <a:endParaRPr lang="en-US" sz="1400" kern="1200" dirty="0"/>
        </a:p>
      </dsp:txBody>
      <dsp:txXfrm>
        <a:off x="4027947" y="415374"/>
        <a:ext cx="1726263" cy="825729"/>
      </dsp:txXfrm>
    </dsp:sp>
    <dsp:sp modelId="{B17C345B-BBD1-464F-AE84-7BD97F221844}">
      <dsp:nvSpPr>
        <dsp:cNvPr id="0" name=""/>
        <dsp:cNvSpPr/>
      </dsp:nvSpPr>
      <dsp:spPr>
        <a:xfrm>
          <a:off x="3596381" y="828239"/>
          <a:ext cx="431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96BD3-7300-4360-8344-E6DA79CE7556}">
      <dsp:nvSpPr>
        <dsp:cNvPr id="0" name=""/>
        <dsp:cNvSpPr/>
      </dsp:nvSpPr>
      <dsp:spPr>
        <a:xfrm rot="5400000">
          <a:off x="1427044" y="1100125"/>
          <a:ext cx="2439785" cy="189888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FBB6A-0D29-47DA-B8E5-9B466FBB86A3}">
      <dsp:nvSpPr>
        <dsp:cNvPr id="0" name=""/>
        <dsp:cNvSpPr/>
      </dsp:nvSpPr>
      <dsp:spPr>
        <a:xfrm>
          <a:off x="4027947" y="1241103"/>
          <a:ext cx="1726263" cy="82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Institute-wide announcements</a:t>
          </a:r>
          <a:endParaRPr lang="en-US" sz="1400" kern="1200" dirty="0"/>
        </a:p>
      </dsp:txBody>
      <dsp:txXfrm>
        <a:off x="4027947" y="1241103"/>
        <a:ext cx="1726263" cy="825729"/>
      </dsp:txXfrm>
    </dsp:sp>
    <dsp:sp modelId="{8C73C70A-0FCF-4FDD-953F-697E2BF681E2}">
      <dsp:nvSpPr>
        <dsp:cNvPr id="0" name=""/>
        <dsp:cNvSpPr/>
      </dsp:nvSpPr>
      <dsp:spPr>
        <a:xfrm>
          <a:off x="3596381" y="1653968"/>
          <a:ext cx="431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B802B-E17C-4704-83FF-80AD526CFF7F}">
      <dsp:nvSpPr>
        <dsp:cNvPr id="0" name=""/>
        <dsp:cNvSpPr/>
      </dsp:nvSpPr>
      <dsp:spPr>
        <a:xfrm rot="5400000">
          <a:off x="1849403" y="1912332"/>
          <a:ext cx="2003615" cy="148746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7B8C4-1556-4C55-8D79-F3B52F694905}">
      <dsp:nvSpPr>
        <dsp:cNvPr id="0" name=""/>
        <dsp:cNvSpPr/>
      </dsp:nvSpPr>
      <dsp:spPr>
        <a:xfrm>
          <a:off x="4027947" y="2066832"/>
          <a:ext cx="1726263" cy="82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Attendance &amp; results module</a:t>
          </a:r>
          <a:endParaRPr lang="en-US" sz="1400" kern="1200" dirty="0"/>
        </a:p>
      </dsp:txBody>
      <dsp:txXfrm>
        <a:off x="4027947" y="2066832"/>
        <a:ext cx="1726263" cy="825729"/>
      </dsp:txXfrm>
    </dsp:sp>
    <dsp:sp modelId="{8F104775-AA4D-4332-B983-3F6560512A8A}">
      <dsp:nvSpPr>
        <dsp:cNvPr id="0" name=""/>
        <dsp:cNvSpPr/>
      </dsp:nvSpPr>
      <dsp:spPr>
        <a:xfrm>
          <a:off x="3596381" y="2479697"/>
          <a:ext cx="431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9B456-0F58-461E-B488-9AEAB84FAB6F}">
      <dsp:nvSpPr>
        <dsp:cNvPr id="0" name=""/>
        <dsp:cNvSpPr/>
      </dsp:nvSpPr>
      <dsp:spPr>
        <a:xfrm rot="5400000">
          <a:off x="2258239" y="2669298"/>
          <a:ext cx="1528318" cy="114796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4BEBD-FE14-47DD-9F75-2D28FFCAB4E6}">
      <dsp:nvSpPr>
        <dsp:cNvPr id="0" name=""/>
        <dsp:cNvSpPr/>
      </dsp:nvSpPr>
      <dsp:spPr>
        <a:xfrm>
          <a:off x="4027947" y="2892561"/>
          <a:ext cx="1726263" cy="82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rPr>
            <a:t>Public API documentation</a:t>
          </a:r>
          <a:endParaRPr lang="en-US" sz="1400" kern="1200" dirty="0"/>
        </a:p>
      </dsp:txBody>
      <dsp:txXfrm>
        <a:off x="4027947" y="2892561"/>
        <a:ext cx="1726263" cy="825729"/>
      </dsp:txXfrm>
    </dsp:sp>
    <dsp:sp modelId="{2378A5E2-3023-4A06-9B36-3926D60D4145}">
      <dsp:nvSpPr>
        <dsp:cNvPr id="0" name=""/>
        <dsp:cNvSpPr/>
      </dsp:nvSpPr>
      <dsp:spPr>
        <a:xfrm>
          <a:off x="3596381" y="3305426"/>
          <a:ext cx="431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84391-9C44-47E5-9391-87166D133EF5}">
      <dsp:nvSpPr>
        <dsp:cNvPr id="0" name=""/>
        <dsp:cNvSpPr/>
      </dsp:nvSpPr>
      <dsp:spPr>
        <a:xfrm rot="5400000">
          <a:off x="2668054" y="3429257"/>
          <a:ext cx="1050488" cy="80213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eg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9662" y="7824967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3276242" y="-767852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9800" y="3623938"/>
            <a:ext cx="580876" cy="5808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05648" y="4204814"/>
            <a:ext cx="580876" cy="5808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842070"/>
            <a:ext cx="15016594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Daffodil International Professional Training Institute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9816" y="4464592"/>
            <a:ext cx="1033436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Lead </a:t>
            </a:r>
            <a:r>
              <a:rPr lang="en-US" sz="48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Trainer: </a:t>
            </a:r>
            <a:r>
              <a:rPr lang="en-US" sz="4800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Rajesh</a:t>
            </a:r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Kumar Das</a:t>
            </a:r>
          </a:p>
          <a:p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Assistant </a:t>
            </a:r>
            <a:r>
              <a:rPr lang="en-US" sz="48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Trainer: </a:t>
            </a:r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Mr. </a:t>
            </a:r>
            <a:r>
              <a:rPr lang="en-US" sz="4800" b="1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Shakil</a:t>
            </a:r>
            <a:endParaRPr lang="en-US" sz="4800" b="1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369816" y="6998909"/>
            <a:ext cx="862952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Group </a:t>
            </a:r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name: </a:t>
            </a:r>
            <a:r>
              <a:rPr lang="en-US" sz="4800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Di-Tech</a:t>
            </a:r>
            <a:r>
              <a:rPr lang="en-US" sz="4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Squad</a:t>
            </a:r>
          </a:p>
        </p:txBody>
      </p:sp>
      <p:grpSp>
        <p:nvGrpSpPr>
          <p:cNvPr id="21" name="Group 15"/>
          <p:cNvGrpSpPr/>
          <p:nvPr/>
        </p:nvGrpSpPr>
        <p:grpSpPr>
          <a:xfrm>
            <a:off x="11414200" y="6534919"/>
            <a:ext cx="580876" cy="580876"/>
            <a:chOff x="0" y="0"/>
            <a:chExt cx="812800" cy="812800"/>
          </a:xfrm>
        </p:grpSpPr>
        <p:sp>
          <p:nvSpPr>
            <p:cNvPr id="22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23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9"/>
          <p:cNvGrpSpPr/>
          <p:nvPr/>
        </p:nvGrpSpPr>
        <p:grpSpPr>
          <a:xfrm>
            <a:off x="11693570" y="5408320"/>
            <a:ext cx="1586288" cy="1586288"/>
            <a:chOff x="0" y="0"/>
            <a:chExt cx="812800" cy="812800"/>
          </a:xfrm>
        </p:grpSpPr>
        <p:sp>
          <p:nvSpPr>
            <p:cNvPr id="28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29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9400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5905744" y="676275"/>
            <a:ext cx="788645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 smtClean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ERD </a:t>
            </a: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- </a:t>
            </a:r>
            <a:r>
              <a:rPr lang="en-US" sz="7500" b="1" dirty="0" err="1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InstaCore</a:t>
            </a:r>
            <a:endParaRPr lang="en-US" sz="7500" b="1" dirty="0">
              <a:solidFill>
                <a:srgbClr val="2E3A44"/>
              </a:solidFill>
              <a:latin typeface="Nirand Bold"/>
              <a:ea typeface="Nirand Bold"/>
              <a:cs typeface="Nirand Bold"/>
              <a:sym typeface="Nirand 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9985" y="2950491"/>
            <a:ext cx="16359506" cy="49860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15468600" y="-138149"/>
            <a:ext cx="6880458" cy="68804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23109" y="644114"/>
            <a:ext cx="3517329" cy="35173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81000" y="6742309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8487" y="-1916547"/>
            <a:ext cx="14120094" cy="141200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6" name="Group 6"/>
          <p:cNvGrpSpPr/>
          <p:nvPr/>
        </p:nvGrpSpPr>
        <p:grpSpPr>
          <a:xfrm>
            <a:off x="322038" y="-1115182"/>
            <a:ext cx="2230365" cy="22303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67797" y="676275"/>
            <a:ext cx="8752407" cy="127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 smtClean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Role Hierarchy</a:t>
            </a:r>
            <a:endParaRPr lang="en-US" sz="7500" b="1" dirty="0">
              <a:solidFill>
                <a:srgbClr val="2E3A44"/>
              </a:solidFill>
              <a:latin typeface="Nirand Bold"/>
              <a:ea typeface="Nirand Bold"/>
              <a:cs typeface="Nirand Bold"/>
              <a:sym typeface="Nirand Bol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90921" y="2184400"/>
            <a:ext cx="7915479" cy="6921500"/>
            <a:chOff x="5848372" y="3262050"/>
            <a:chExt cx="6761488" cy="584401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3447" r="702"/>
            <a:stretch/>
          </p:blipFill>
          <p:spPr>
            <a:xfrm>
              <a:off x="5871134" y="3262050"/>
              <a:ext cx="6738725" cy="37629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1896" r="741" b="12307"/>
            <a:stretch/>
          </p:blipFill>
          <p:spPr>
            <a:xfrm>
              <a:off x="5848372" y="5981701"/>
              <a:ext cx="6761488" cy="31243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5" name="Freeform 10"/>
          <p:cNvSpPr/>
          <p:nvPr/>
        </p:nvSpPr>
        <p:spPr>
          <a:xfrm>
            <a:off x="15874605" y="2181860"/>
            <a:ext cx="3206187" cy="320618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37604" y="3967038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95600" y="676275"/>
            <a:ext cx="12344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UI Mockups: Landing page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1071" y="3085658"/>
            <a:ext cx="580876" cy="580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91071" y="5438582"/>
            <a:ext cx="580876" cy="5808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0"/>
          <p:cNvSpPr/>
          <p:nvPr/>
        </p:nvSpPr>
        <p:spPr>
          <a:xfrm>
            <a:off x="13198205" y="4530925"/>
            <a:ext cx="3206187" cy="320618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</p:sp>
      <p:sp>
        <p:nvSpPr>
          <p:cNvPr id="22" name="Freeform 14"/>
          <p:cNvSpPr/>
          <p:nvPr/>
        </p:nvSpPr>
        <p:spPr>
          <a:xfrm>
            <a:off x="3039172" y="2022797"/>
            <a:ext cx="11210228" cy="7086600"/>
          </a:xfrm>
          <a:custGeom>
            <a:avLst/>
            <a:gdLst/>
            <a:ahLst/>
            <a:cxnLst/>
            <a:rect l="l" t="t" r="r" b="b"/>
            <a:pathLst>
              <a:path w="812800" h="971756">
                <a:moveTo>
                  <a:pt x="49405" y="0"/>
                </a:moveTo>
                <a:lnTo>
                  <a:pt x="763395" y="0"/>
                </a:lnTo>
                <a:cubicBezTo>
                  <a:pt x="790681" y="0"/>
                  <a:pt x="812800" y="22120"/>
                  <a:pt x="812800" y="49405"/>
                </a:cubicBezTo>
                <a:lnTo>
                  <a:pt x="812800" y="922351"/>
                </a:lnTo>
                <a:cubicBezTo>
                  <a:pt x="812800" y="949637"/>
                  <a:pt x="790681" y="971756"/>
                  <a:pt x="763395" y="971756"/>
                </a:cubicBezTo>
                <a:lnTo>
                  <a:pt x="49405" y="971756"/>
                </a:lnTo>
                <a:cubicBezTo>
                  <a:pt x="22120" y="971756"/>
                  <a:pt x="0" y="949637"/>
                  <a:pt x="0" y="922351"/>
                </a:cubicBezTo>
                <a:lnTo>
                  <a:pt x="0" y="49405"/>
                </a:lnTo>
                <a:cubicBezTo>
                  <a:pt x="0" y="22120"/>
                  <a:pt x="22120" y="0"/>
                  <a:pt x="49405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-1644784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2559" y="4178981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37069" y="3095107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95600" y="676275"/>
            <a:ext cx="12344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UI Mockups: Login </a:t>
            </a:r>
            <a:r>
              <a:rPr lang="en-US" sz="7500" b="1" dirty="0" smtClean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page</a:t>
            </a:r>
            <a:endParaRPr lang="en-US" sz="7500" b="1" dirty="0">
              <a:solidFill>
                <a:srgbClr val="2E3A44"/>
              </a:solidFill>
              <a:latin typeface="Nirand Bold"/>
              <a:ea typeface="Nirand Bold"/>
              <a:cs typeface="Nirand Bold"/>
              <a:sym typeface="Nirand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591071" y="3085658"/>
            <a:ext cx="580876" cy="580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91071" y="5438582"/>
            <a:ext cx="580876" cy="5808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0"/>
          <p:cNvSpPr/>
          <p:nvPr/>
        </p:nvSpPr>
        <p:spPr>
          <a:xfrm>
            <a:off x="445478" y="6402052"/>
            <a:ext cx="3206187" cy="320618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</p:sp>
      <p:sp>
        <p:nvSpPr>
          <p:cNvPr id="22" name="Freeform 14"/>
          <p:cNvSpPr/>
          <p:nvPr/>
        </p:nvSpPr>
        <p:spPr>
          <a:xfrm>
            <a:off x="3039172" y="2022797"/>
            <a:ext cx="11210228" cy="7086600"/>
          </a:xfrm>
          <a:custGeom>
            <a:avLst/>
            <a:gdLst/>
            <a:ahLst/>
            <a:cxnLst/>
            <a:rect l="l" t="t" r="r" b="b"/>
            <a:pathLst>
              <a:path w="812800" h="971756">
                <a:moveTo>
                  <a:pt x="49405" y="0"/>
                </a:moveTo>
                <a:lnTo>
                  <a:pt x="763395" y="0"/>
                </a:lnTo>
                <a:cubicBezTo>
                  <a:pt x="790681" y="0"/>
                  <a:pt x="812800" y="22120"/>
                  <a:pt x="812800" y="49405"/>
                </a:cubicBezTo>
                <a:lnTo>
                  <a:pt x="812800" y="922351"/>
                </a:lnTo>
                <a:cubicBezTo>
                  <a:pt x="812800" y="949637"/>
                  <a:pt x="790681" y="971756"/>
                  <a:pt x="763395" y="971756"/>
                </a:cubicBezTo>
                <a:lnTo>
                  <a:pt x="49405" y="971756"/>
                </a:lnTo>
                <a:cubicBezTo>
                  <a:pt x="22120" y="971756"/>
                  <a:pt x="0" y="949637"/>
                  <a:pt x="0" y="922351"/>
                </a:cubicBezTo>
                <a:lnTo>
                  <a:pt x="0" y="49405"/>
                </a:lnTo>
                <a:cubicBezTo>
                  <a:pt x="0" y="22120"/>
                  <a:pt x="22120" y="0"/>
                  <a:pt x="49405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</p:spTree>
    <p:extLst>
      <p:ext uri="{BB962C8B-B14F-4D97-AF65-F5344CB8AC3E}">
        <p14:creationId xmlns:p14="http://schemas.microsoft.com/office/powerpoint/2010/main" val="136161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37604" y="3967038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95600" y="676275"/>
            <a:ext cx="12344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UI Mockups: Dashboard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1071" y="3085658"/>
            <a:ext cx="580876" cy="580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91071" y="5438582"/>
            <a:ext cx="580876" cy="5808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0"/>
          <p:cNvSpPr/>
          <p:nvPr/>
        </p:nvSpPr>
        <p:spPr>
          <a:xfrm>
            <a:off x="13198205" y="4530925"/>
            <a:ext cx="3206187" cy="320618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</p:sp>
      <p:sp>
        <p:nvSpPr>
          <p:cNvPr id="22" name="Freeform 14"/>
          <p:cNvSpPr/>
          <p:nvPr/>
        </p:nvSpPr>
        <p:spPr>
          <a:xfrm>
            <a:off x="3039172" y="2022797"/>
            <a:ext cx="11210228" cy="7086600"/>
          </a:xfrm>
          <a:custGeom>
            <a:avLst/>
            <a:gdLst/>
            <a:ahLst/>
            <a:cxnLst/>
            <a:rect l="l" t="t" r="r" b="b"/>
            <a:pathLst>
              <a:path w="812800" h="971756">
                <a:moveTo>
                  <a:pt x="49405" y="0"/>
                </a:moveTo>
                <a:lnTo>
                  <a:pt x="763395" y="0"/>
                </a:lnTo>
                <a:cubicBezTo>
                  <a:pt x="790681" y="0"/>
                  <a:pt x="812800" y="22120"/>
                  <a:pt x="812800" y="49405"/>
                </a:cubicBezTo>
                <a:lnTo>
                  <a:pt x="812800" y="922351"/>
                </a:lnTo>
                <a:cubicBezTo>
                  <a:pt x="812800" y="949637"/>
                  <a:pt x="790681" y="971756"/>
                  <a:pt x="763395" y="971756"/>
                </a:cubicBezTo>
                <a:lnTo>
                  <a:pt x="49405" y="971756"/>
                </a:lnTo>
                <a:cubicBezTo>
                  <a:pt x="22120" y="971756"/>
                  <a:pt x="0" y="949637"/>
                  <a:pt x="0" y="922351"/>
                </a:cubicBezTo>
                <a:lnTo>
                  <a:pt x="0" y="49405"/>
                </a:lnTo>
                <a:cubicBezTo>
                  <a:pt x="0" y="22120"/>
                  <a:pt x="22120" y="0"/>
                  <a:pt x="49405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</p:spTree>
    <p:extLst>
      <p:ext uri="{BB962C8B-B14F-4D97-AF65-F5344CB8AC3E}">
        <p14:creationId xmlns:p14="http://schemas.microsoft.com/office/powerpoint/2010/main" val="151709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-1644784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2559" y="4178981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37069" y="3095107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95600" y="676275"/>
            <a:ext cx="123444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UI Mockups: Profile page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1071" y="3085658"/>
            <a:ext cx="580876" cy="580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91071" y="5438582"/>
            <a:ext cx="580876" cy="5808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10"/>
          <p:cNvSpPr/>
          <p:nvPr/>
        </p:nvSpPr>
        <p:spPr>
          <a:xfrm>
            <a:off x="445478" y="6402052"/>
            <a:ext cx="3206187" cy="320618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</p:sp>
      <p:sp>
        <p:nvSpPr>
          <p:cNvPr id="22" name="Freeform 14"/>
          <p:cNvSpPr/>
          <p:nvPr/>
        </p:nvSpPr>
        <p:spPr>
          <a:xfrm>
            <a:off x="3039172" y="2022797"/>
            <a:ext cx="11210228" cy="7086600"/>
          </a:xfrm>
          <a:custGeom>
            <a:avLst/>
            <a:gdLst/>
            <a:ahLst/>
            <a:cxnLst/>
            <a:rect l="l" t="t" r="r" b="b"/>
            <a:pathLst>
              <a:path w="812800" h="971756">
                <a:moveTo>
                  <a:pt x="49405" y="0"/>
                </a:moveTo>
                <a:lnTo>
                  <a:pt x="763395" y="0"/>
                </a:lnTo>
                <a:cubicBezTo>
                  <a:pt x="790681" y="0"/>
                  <a:pt x="812800" y="22120"/>
                  <a:pt x="812800" y="49405"/>
                </a:cubicBezTo>
                <a:lnTo>
                  <a:pt x="812800" y="922351"/>
                </a:lnTo>
                <a:cubicBezTo>
                  <a:pt x="812800" y="949637"/>
                  <a:pt x="790681" y="971756"/>
                  <a:pt x="763395" y="971756"/>
                </a:cubicBezTo>
                <a:lnTo>
                  <a:pt x="49405" y="971756"/>
                </a:lnTo>
                <a:cubicBezTo>
                  <a:pt x="22120" y="971756"/>
                  <a:pt x="0" y="949637"/>
                  <a:pt x="0" y="922351"/>
                </a:cubicBezTo>
                <a:lnTo>
                  <a:pt x="0" y="49405"/>
                </a:lnTo>
                <a:cubicBezTo>
                  <a:pt x="0" y="22120"/>
                  <a:pt x="22120" y="0"/>
                  <a:pt x="49405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7030A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</p:spTree>
    <p:extLst>
      <p:ext uri="{BB962C8B-B14F-4D97-AF65-F5344CB8AC3E}">
        <p14:creationId xmlns:p14="http://schemas.microsoft.com/office/powerpoint/2010/main" val="270829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65093" y="-1345629"/>
            <a:ext cx="13341342" cy="1334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58239" y="3924493"/>
            <a:ext cx="6695941" cy="127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Questions?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54180" y="1773128"/>
            <a:ext cx="7990639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500" b="1" dirty="0" smtClean="0"/>
              <a:t> We’re </a:t>
            </a:r>
            <a:r>
              <a:rPr lang="en-US" sz="7500" b="1" dirty="0" smtClean="0">
                <a:solidFill>
                  <a:srgbClr val="FF0000"/>
                </a:solidFill>
              </a:rPr>
              <a:t>happy</a:t>
            </a:r>
            <a:endParaRPr lang="en-US" sz="7500" b="1" dirty="0" smtClean="0"/>
          </a:p>
          <a:p>
            <a:pPr>
              <a:lnSpc>
                <a:spcPct val="200000"/>
              </a:lnSpc>
            </a:pPr>
            <a:r>
              <a:rPr lang="en-US" sz="7500" b="1" dirty="0" smtClean="0"/>
              <a:t>   to </a:t>
            </a:r>
            <a:r>
              <a:rPr lang="en-US" sz="7500" b="1" dirty="0"/>
              <a:t>answer </a:t>
            </a:r>
            <a:r>
              <a:rPr lang="en-US" sz="7500" b="1" dirty="0" smtClean="0">
                <a:solidFill>
                  <a:srgbClr val="FF0000"/>
                </a:solidFill>
              </a:rPr>
              <a:t>your</a:t>
            </a:r>
            <a:r>
              <a:rPr lang="en-US" sz="7500" b="1" dirty="0" smtClean="0"/>
              <a:t>                                 questions</a:t>
            </a:r>
            <a:r>
              <a:rPr lang="en-US" sz="75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1965" y="-4742086"/>
            <a:ext cx="16040420" cy="160404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27220" y="2433799"/>
            <a:ext cx="10561864" cy="6078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10"/>
              </a:lnSpc>
            </a:pPr>
            <a:r>
              <a:rPr lang="en-US" sz="17000" b="1" dirty="0">
                <a:solidFill>
                  <a:srgbClr val="627484"/>
                </a:solidFill>
                <a:latin typeface="Nirand Bold"/>
                <a:ea typeface="Nirand Bold"/>
                <a:cs typeface="Nirand Bold"/>
                <a:sym typeface="Nirand Bold"/>
              </a:rPr>
              <a:t>Thank You</a:t>
            </a:r>
          </a:p>
          <a:p>
            <a:pPr algn="ctr">
              <a:lnSpc>
                <a:spcPts val="15810"/>
              </a:lnSpc>
            </a:pPr>
            <a:r>
              <a:rPr lang="en-US" sz="17000" b="1" dirty="0">
                <a:solidFill>
                  <a:srgbClr val="627484"/>
                </a:solidFill>
                <a:latin typeface="Nirand Bold"/>
                <a:ea typeface="Nirand Bold"/>
                <a:cs typeface="Nirand Bold"/>
              </a:rPr>
              <a:t>Everyone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76091" y="710993"/>
            <a:ext cx="2513081" cy="25130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1700579" y="1028700"/>
            <a:ext cx="773390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>
            <a:off x="11230885" y="9258300"/>
            <a:ext cx="7770392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2740932" y="6266276"/>
            <a:ext cx="1586288" cy="158628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2504" y="-2406016"/>
            <a:ext cx="16040420" cy="160404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9410" y="2202766"/>
            <a:ext cx="1444879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500"/>
              </a:lnSpc>
            </a:pPr>
            <a:r>
              <a:rPr lang="en-US" sz="12500" b="1" dirty="0">
                <a:solidFill>
                  <a:srgbClr val="627484"/>
                </a:solidFill>
                <a:latin typeface="Nirand Bold"/>
                <a:ea typeface="Nirand Bold"/>
                <a:cs typeface="Nirand Bold"/>
                <a:sym typeface="Nirand Bold"/>
              </a:rPr>
              <a:t>Project </a:t>
            </a:r>
            <a:r>
              <a:rPr lang="en-US" sz="6000" b="1" dirty="0">
                <a:solidFill>
                  <a:srgbClr val="627484"/>
                </a:solidFill>
                <a:latin typeface="Nirand Bold"/>
                <a:ea typeface="Nirand Bold"/>
                <a:cs typeface="Nirand Bold"/>
                <a:sym typeface="Nirand Bold"/>
              </a:rPr>
              <a:t>IDEA and discussion</a:t>
            </a:r>
            <a:r>
              <a:rPr lang="en-US" sz="6000" b="1" dirty="0" smtClean="0">
                <a:solidFill>
                  <a:srgbClr val="627484"/>
                </a:solidFill>
                <a:latin typeface="Nirand Bold"/>
                <a:ea typeface="Nirand Bold"/>
                <a:cs typeface="Nirand Bold"/>
                <a:sym typeface="Nirand Bold"/>
              </a:rPr>
              <a:t>!</a:t>
            </a:r>
            <a:endParaRPr lang="en-US" sz="6000" b="1" dirty="0">
              <a:solidFill>
                <a:srgbClr val="627484"/>
              </a:solidFill>
              <a:latin typeface="Nirand Bold"/>
              <a:ea typeface="Nirand Bold"/>
              <a:cs typeface="Nirand Bold"/>
              <a:sym typeface="Nir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66984" y="4821070"/>
            <a:ext cx="9601475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4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Project </a:t>
            </a:r>
            <a:r>
              <a:rPr lang="en-US" sz="54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name: </a:t>
            </a:r>
            <a:r>
              <a:rPr lang="en-US" sz="54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_ </a:t>
            </a:r>
            <a:r>
              <a:rPr lang="en-US" sz="5400" b="1" dirty="0" err="1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InstaCore</a:t>
            </a:r>
            <a:r>
              <a:rPr lang="en-US" sz="54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_</a:t>
            </a:r>
            <a:endParaRPr lang="en-US" sz="5400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359304" y="488689"/>
            <a:ext cx="2513081" cy="25130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1700579" y="1028700"/>
            <a:ext cx="773390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AutoShape 11"/>
          <p:cNvSpPr/>
          <p:nvPr/>
        </p:nvSpPr>
        <p:spPr>
          <a:xfrm>
            <a:off x="11230885" y="9258300"/>
            <a:ext cx="7770392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29410" y="7236435"/>
            <a:ext cx="1586288" cy="15862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6"/>
          <p:cNvSpPr txBox="1"/>
          <p:nvPr/>
        </p:nvSpPr>
        <p:spPr>
          <a:xfrm>
            <a:off x="4504558" y="6075738"/>
            <a:ext cx="8657855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800" b="1" dirty="0">
                <a:solidFill>
                  <a:srgbClr val="2E3A44"/>
                </a:solidFill>
                <a:latin typeface="Nunito"/>
                <a:ea typeface="Nunito"/>
                <a:cs typeface="Nunito"/>
              </a:rPr>
              <a:t>Institute Management System</a:t>
            </a:r>
            <a:endParaRPr lang="en-US" sz="4800" b="1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" name="Group 12"/>
          <p:cNvGrpSpPr/>
          <p:nvPr/>
        </p:nvGrpSpPr>
        <p:grpSpPr>
          <a:xfrm>
            <a:off x="11230885" y="4446970"/>
            <a:ext cx="580876" cy="580876"/>
            <a:chOff x="0" y="0"/>
            <a:chExt cx="812800" cy="812800"/>
          </a:xfrm>
        </p:grpSpPr>
        <p:sp>
          <p:nvSpPr>
            <p:cNvPr id="20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21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4053" y="2006826"/>
            <a:ext cx="11663968" cy="116639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3276242" y="-767852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40084" y="676275"/>
            <a:ext cx="8807832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MEET OUR TEAM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35071" y="2947766"/>
            <a:ext cx="3604151" cy="4309001"/>
            <a:chOff x="0" y="0"/>
            <a:chExt cx="812800" cy="97175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68195" y="7395108"/>
            <a:ext cx="393790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Humaira</a:t>
            </a:r>
            <a:r>
              <a:rPr lang="en-US" sz="3999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99" b="1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Akter</a:t>
            </a:r>
            <a:r>
              <a:rPr lang="en-US" sz="3999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314045" y="2947766"/>
            <a:ext cx="4224367" cy="4309001"/>
            <a:chOff x="0" y="0"/>
            <a:chExt cx="812800" cy="9717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7461512" y="7395108"/>
            <a:ext cx="393790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Mehedi</a:t>
            </a:r>
            <a:r>
              <a:rPr lang="en-US" sz="3999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3999" b="1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Alam</a:t>
            </a:r>
            <a:endParaRPr lang="en-US" sz="3999" b="1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3058180" y="2947765"/>
            <a:ext cx="3985346" cy="4309001"/>
            <a:chOff x="0" y="0"/>
            <a:chExt cx="812800" cy="9717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081903" y="7395108"/>
            <a:ext cx="393790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Khalid Mahmud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1268194" y="8140648"/>
            <a:ext cx="3937903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Design &amp; UI/UX</a:t>
            </a:r>
            <a:endParaRPr lang="en-US" sz="3999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7247193" y="8153687"/>
            <a:ext cx="43665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Full-stack Support</a:t>
            </a:r>
            <a:endParaRPr lang="en-US" sz="3999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12867584" y="8140648"/>
            <a:ext cx="436653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Back-end &amp; APIs</a:t>
            </a:r>
            <a:endParaRPr lang="en-US" sz="3999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" name="Group 16"/>
          <p:cNvGrpSpPr/>
          <p:nvPr/>
        </p:nvGrpSpPr>
        <p:grpSpPr>
          <a:xfrm>
            <a:off x="7628386" y="10613280"/>
            <a:ext cx="3604151" cy="4309001"/>
            <a:chOff x="0" y="0"/>
            <a:chExt cx="812800" cy="971756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4" name="Freeform 17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5" name="Group 22"/>
          <p:cNvGrpSpPr/>
          <p:nvPr/>
        </p:nvGrpSpPr>
        <p:grpSpPr>
          <a:xfrm>
            <a:off x="13248779" y="10613279"/>
            <a:ext cx="3604151" cy="4309001"/>
            <a:chOff x="0" y="0"/>
            <a:chExt cx="812800" cy="971756"/>
          </a:xfrm>
        </p:grpSpPr>
        <p:sp>
          <p:nvSpPr>
            <p:cNvPr id="36" name="Freeform 23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37" name="Group 13"/>
          <p:cNvGrpSpPr/>
          <p:nvPr/>
        </p:nvGrpSpPr>
        <p:grpSpPr>
          <a:xfrm>
            <a:off x="1435071" y="10613278"/>
            <a:ext cx="3604151" cy="4309001"/>
            <a:chOff x="0" y="0"/>
            <a:chExt cx="812800" cy="971756"/>
          </a:xfrm>
        </p:grpSpPr>
        <p:sp>
          <p:nvSpPr>
            <p:cNvPr id="38" name="Freeform 14"/>
            <p:cNvSpPr/>
            <p:nvPr/>
          </p:nvSpPr>
          <p:spPr>
            <a:xfrm>
              <a:off x="0" y="0"/>
              <a:ext cx="812800" cy="971756"/>
            </a:xfrm>
            <a:custGeom>
              <a:avLst/>
              <a:gdLst/>
              <a:ahLst/>
              <a:cxnLst/>
              <a:rect l="l" t="t" r="r" b="b"/>
              <a:pathLst>
                <a:path w="812800" h="971756">
                  <a:moveTo>
                    <a:pt x="49405" y="0"/>
                  </a:moveTo>
                  <a:lnTo>
                    <a:pt x="763395" y="0"/>
                  </a:lnTo>
                  <a:cubicBezTo>
                    <a:pt x="790681" y="0"/>
                    <a:pt x="812800" y="22120"/>
                    <a:pt x="812800" y="49405"/>
                  </a:cubicBezTo>
                  <a:lnTo>
                    <a:pt x="812800" y="922351"/>
                  </a:lnTo>
                  <a:cubicBezTo>
                    <a:pt x="812800" y="949637"/>
                    <a:pt x="790681" y="971756"/>
                    <a:pt x="763395" y="971756"/>
                  </a:cubicBezTo>
                  <a:lnTo>
                    <a:pt x="49405" y="971756"/>
                  </a:lnTo>
                  <a:cubicBezTo>
                    <a:pt x="22120" y="971756"/>
                    <a:pt x="0" y="949637"/>
                    <a:pt x="0" y="922351"/>
                  </a:cubicBezTo>
                  <a:lnTo>
                    <a:pt x="0" y="49405"/>
                  </a:lnTo>
                  <a:cubicBezTo>
                    <a:pt x="0" y="22120"/>
                    <a:pt x="22120" y="0"/>
                    <a:pt x="49405" y="0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51557" y="4305300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38842" y="899263"/>
            <a:ext cx="91305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What is </a:t>
            </a:r>
            <a:r>
              <a:rPr lang="en-US" sz="7500" b="1" dirty="0" err="1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InstaCore</a:t>
            </a: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450476" y="3343424"/>
            <a:ext cx="580876" cy="580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05709" y="3461622"/>
            <a:ext cx="1106366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0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Web-based platform for institute </a:t>
            </a:r>
            <a:r>
              <a:rPr lang="en-US" sz="40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management</a:t>
            </a:r>
            <a:endParaRPr lang="en-US" sz="4000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5015731" y="5973020"/>
            <a:ext cx="580876" cy="58087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613496" y="4717321"/>
            <a:ext cx="1106366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0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Modern, secure, and responsive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77527" y="6152953"/>
            <a:ext cx="1106366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0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Solves problems in outdated systems</a:t>
            </a:r>
          </a:p>
        </p:txBody>
      </p:sp>
      <p:grpSp>
        <p:nvGrpSpPr>
          <p:cNvPr id="22" name="Group 17"/>
          <p:cNvGrpSpPr/>
          <p:nvPr/>
        </p:nvGrpSpPr>
        <p:grpSpPr>
          <a:xfrm>
            <a:off x="3958263" y="4558248"/>
            <a:ext cx="580876" cy="580876"/>
            <a:chOff x="0" y="0"/>
            <a:chExt cx="812800" cy="812800"/>
          </a:xfrm>
        </p:grpSpPr>
        <p:sp>
          <p:nvSpPr>
            <p:cNvPr id="2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24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43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0667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673355" y="282732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Landing page with login &amp; signup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46924" y="2837216"/>
            <a:ext cx="447283" cy="4472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02578" y="7007389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Role-aware navigation bar and footer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05022" y="3545625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Custom Django authentication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5465694" y="423918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Email verification for signup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5715000" y="4919242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OTP verification before account deletion</a:t>
            </a:r>
          </a:p>
        </p:txBody>
      </p:sp>
      <p:sp>
        <p:nvSpPr>
          <p:cNvPr id="24" name="TextBox 20"/>
          <p:cNvSpPr txBox="1"/>
          <p:nvPr/>
        </p:nvSpPr>
        <p:spPr>
          <a:xfrm>
            <a:off x="5792223" y="5641064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Individual user dashboards</a:t>
            </a:r>
          </a:p>
        </p:txBody>
      </p:sp>
      <p:grpSp>
        <p:nvGrpSpPr>
          <p:cNvPr id="29" name="Group 2"/>
          <p:cNvGrpSpPr/>
          <p:nvPr/>
        </p:nvGrpSpPr>
        <p:grpSpPr>
          <a:xfrm>
            <a:off x="2379375" y="5995686"/>
            <a:ext cx="3517329" cy="3517329"/>
            <a:chOff x="0" y="0"/>
            <a:chExt cx="812800" cy="812800"/>
          </a:xfrm>
        </p:grpSpPr>
        <p:sp>
          <p:nvSpPr>
            <p:cNvPr id="30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31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0"/>
          <p:cNvSpPr txBox="1"/>
          <p:nvPr/>
        </p:nvSpPr>
        <p:spPr>
          <a:xfrm>
            <a:off x="6327966" y="6314922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Profile management (edit, password, delete)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32" name="Group 17"/>
          <p:cNvGrpSpPr/>
          <p:nvPr/>
        </p:nvGrpSpPr>
        <p:grpSpPr>
          <a:xfrm>
            <a:off x="4603092" y="3547710"/>
            <a:ext cx="447283" cy="447283"/>
            <a:chOff x="0" y="0"/>
            <a:chExt cx="812800" cy="812800"/>
          </a:xfrm>
        </p:grpSpPr>
        <p:sp>
          <p:nvSpPr>
            <p:cNvPr id="3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4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4896095" y="4238680"/>
            <a:ext cx="447283" cy="447283"/>
            <a:chOff x="0" y="0"/>
            <a:chExt cx="812800" cy="812800"/>
          </a:xfrm>
        </p:grpSpPr>
        <p:sp>
          <p:nvSpPr>
            <p:cNvPr id="36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7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17"/>
          <p:cNvGrpSpPr/>
          <p:nvPr/>
        </p:nvGrpSpPr>
        <p:grpSpPr>
          <a:xfrm>
            <a:off x="5073238" y="4931237"/>
            <a:ext cx="447283" cy="447283"/>
            <a:chOff x="0" y="0"/>
            <a:chExt cx="812800" cy="812800"/>
          </a:xfrm>
        </p:grpSpPr>
        <p:sp>
          <p:nvSpPr>
            <p:cNvPr id="39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0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17"/>
          <p:cNvGrpSpPr/>
          <p:nvPr/>
        </p:nvGrpSpPr>
        <p:grpSpPr>
          <a:xfrm>
            <a:off x="5205022" y="5651044"/>
            <a:ext cx="447283" cy="447283"/>
            <a:chOff x="0" y="0"/>
            <a:chExt cx="812800" cy="812800"/>
          </a:xfrm>
        </p:grpSpPr>
        <p:sp>
          <p:nvSpPr>
            <p:cNvPr id="42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3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17"/>
          <p:cNvGrpSpPr/>
          <p:nvPr/>
        </p:nvGrpSpPr>
        <p:grpSpPr>
          <a:xfrm>
            <a:off x="5750290" y="6299508"/>
            <a:ext cx="447283" cy="447283"/>
            <a:chOff x="0" y="0"/>
            <a:chExt cx="812800" cy="812800"/>
          </a:xfrm>
        </p:grpSpPr>
        <p:sp>
          <p:nvSpPr>
            <p:cNvPr id="45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6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17"/>
          <p:cNvGrpSpPr/>
          <p:nvPr/>
        </p:nvGrpSpPr>
        <p:grpSpPr>
          <a:xfrm>
            <a:off x="6109910" y="7007389"/>
            <a:ext cx="447283" cy="447283"/>
            <a:chOff x="0" y="0"/>
            <a:chExt cx="812800" cy="812800"/>
          </a:xfrm>
        </p:grpSpPr>
        <p:sp>
          <p:nvSpPr>
            <p:cNvPr id="4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25015" y="2397793"/>
            <a:ext cx="6248889" cy="62488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12"/>
          <p:cNvSpPr txBox="1"/>
          <p:nvPr/>
        </p:nvSpPr>
        <p:spPr>
          <a:xfrm>
            <a:off x="4266430" y="825178"/>
            <a:ext cx="970998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Features – Phase 1</a:t>
            </a:r>
          </a:p>
        </p:txBody>
      </p:sp>
    </p:spTree>
    <p:extLst>
      <p:ext uri="{BB962C8B-B14F-4D97-AF65-F5344CB8AC3E}">
        <p14:creationId xmlns:p14="http://schemas.microsoft.com/office/powerpoint/2010/main" val="78077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525015" y="2397793"/>
            <a:ext cx="6248889" cy="62488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5390667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758" y="282732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Visit index page → Login or Signup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46924" y="2837216"/>
            <a:ext cx="447283" cy="4472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205022" y="3545625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Signup → Email verification → Login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5465694" y="423918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Dashboard → Profile management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5715000" y="4919242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Delete account with OTP</a:t>
            </a:r>
          </a:p>
        </p:txBody>
      </p:sp>
      <p:sp>
        <p:nvSpPr>
          <p:cNvPr id="24" name="TextBox 20"/>
          <p:cNvSpPr txBox="1"/>
          <p:nvPr/>
        </p:nvSpPr>
        <p:spPr>
          <a:xfrm>
            <a:off x="5792223" y="5641064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Secure logout</a:t>
            </a:r>
          </a:p>
        </p:txBody>
      </p:sp>
      <p:grpSp>
        <p:nvGrpSpPr>
          <p:cNvPr id="29" name="Group 2"/>
          <p:cNvGrpSpPr/>
          <p:nvPr/>
        </p:nvGrpSpPr>
        <p:grpSpPr>
          <a:xfrm>
            <a:off x="2379375" y="5995686"/>
            <a:ext cx="3517329" cy="3517329"/>
            <a:chOff x="0" y="0"/>
            <a:chExt cx="812800" cy="812800"/>
          </a:xfrm>
        </p:grpSpPr>
        <p:sp>
          <p:nvSpPr>
            <p:cNvPr id="30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31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32" name="Group 17"/>
          <p:cNvGrpSpPr/>
          <p:nvPr/>
        </p:nvGrpSpPr>
        <p:grpSpPr>
          <a:xfrm>
            <a:off x="4603092" y="3547710"/>
            <a:ext cx="447283" cy="447283"/>
            <a:chOff x="0" y="0"/>
            <a:chExt cx="812800" cy="812800"/>
          </a:xfrm>
        </p:grpSpPr>
        <p:sp>
          <p:nvSpPr>
            <p:cNvPr id="3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4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4896095" y="4238680"/>
            <a:ext cx="447283" cy="447283"/>
            <a:chOff x="0" y="0"/>
            <a:chExt cx="812800" cy="812800"/>
          </a:xfrm>
        </p:grpSpPr>
        <p:sp>
          <p:nvSpPr>
            <p:cNvPr id="36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7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17"/>
          <p:cNvGrpSpPr/>
          <p:nvPr/>
        </p:nvGrpSpPr>
        <p:grpSpPr>
          <a:xfrm>
            <a:off x="5073238" y="4931237"/>
            <a:ext cx="447283" cy="447283"/>
            <a:chOff x="0" y="0"/>
            <a:chExt cx="812800" cy="812800"/>
          </a:xfrm>
        </p:grpSpPr>
        <p:sp>
          <p:nvSpPr>
            <p:cNvPr id="39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0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17"/>
          <p:cNvGrpSpPr/>
          <p:nvPr/>
        </p:nvGrpSpPr>
        <p:grpSpPr>
          <a:xfrm>
            <a:off x="5205022" y="5651044"/>
            <a:ext cx="447283" cy="447283"/>
            <a:chOff x="0" y="0"/>
            <a:chExt cx="812800" cy="812800"/>
          </a:xfrm>
        </p:grpSpPr>
        <p:sp>
          <p:nvSpPr>
            <p:cNvPr id="42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3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12"/>
          <p:cNvSpPr txBox="1"/>
          <p:nvPr/>
        </p:nvSpPr>
        <p:spPr>
          <a:xfrm>
            <a:off x="3188901" y="803989"/>
            <a:ext cx="1220176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How It Works – User Flow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556" r="23863" b="34247"/>
          <a:stretch/>
        </p:blipFill>
        <p:spPr>
          <a:xfrm>
            <a:off x="10721680" y="2576794"/>
            <a:ext cx="4916874" cy="6457190"/>
          </a:xfrm>
          <a:prstGeom prst="rect">
            <a:avLst/>
          </a:prstGeom>
        </p:spPr>
      </p:pic>
      <p:sp>
        <p:nvSpPr>
          <p:cNvPr id="45" name="Freeform 18"/>
          <p:cNvSpPr/>
          <p:nvPr/>
        </p:nvSpPr>
        <p:spPr>
          <a:xfrm>
            <a:off x="8107933" y="6430604"/>
            <a:ext cx="1769902" cy="176990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</p:sp>
      <p:sp>
        <p:nvSpPr>
          <p:cNvPr id="57" name="Freeform 18"/>
          <p:cNvSpPr/>
          <p:nvPr/>
        </p:nvSpPr>
        <p:spPr>
          <a:xfrm>
            <a:off x="9471514" y="6713144"/>
            <a:ext cx="1164772" cy="116477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</p:sp>
      <p:sp>
        <p:nvSpPr>
          <p:cNvPr id="54" name="Freeform 18"/>
          <p:cNvSpPr/>
          <p:nvPr/>
        </p:nvSpPr>
        <p:spPr>
          <a:xfrm>
            <a:off x="10421397" y="6948168"/>
            <a:ext cx="465957" cy="46595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37749" r="57010" b="50887"/>
          <a:stretch/>
        </p:blipFill>
        <p:spPr>
          <a:xfrm>
            <a:off x="13335000" y="6286500"/>
            <a:ext cx="2286000" cy="1143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8" t="54916" r="49530" b="42811"/>
          <a:stretch/>
        </p:blipFill>
        <p:spPr>
          <a:xfrm>
            <a:off x="11963400" y="8720582"/>
            <a:ext cx="381000" cy="228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65909" r="61363" b="27273"/>
          <a:stretch/>
        </p:blipFill>
        <p:spPr>
          <a:xfrm>
            <a:off x="8991600" y="5448300"/>
            <a:ext cx="1905000" cy="685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11049000" y="8115300"/>
            <a:ext cx="3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1049000" y="6362700"/>
            <a:ext cx="0" cy="1752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944100" y="6098327"/>
            <a:ext cx="0" cy="228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944100" y="6326927"/>
            <a:ext cx="1104900" cy="357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5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0667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758" y="282732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Frontend: HTML, CSS, JavaScript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46924" y="2837216"/>
            <a:ext cx="447283" cy="4472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205022" y="3545625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Backend: Django (Custom </a:t>
            </a:r>
            <a:r>
              <a:rPr lang="en-US" sz="2600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Auth</a:t>
            </a: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, Email/OTP)</a:t>
            </a:r>
          </a:p>
        </p:txBody>
      </p:sp>
      <p:grpSp>
        <p:nvGrpSpPr>
          <p:cNvPr id="29" name="Group 2"/>
          <p:cNvGrpSpPr/>
          <p:nvPr/>
        </p:nvGrpSpPr>
        <p:grpSpPr>
          <a:xfrm>
            <a:off x="2379375" y="5995686"/>
            <a:ext cx="3517329" cy="3517329"/>
            <a:chOff x="0" y="0"/>
            <a:chExt cx="812800" cy="812800"/>
          </a:xfrm>
        </p:grpSpPr>
        <p:sp>
          <p:nvSpPr>
            <p:cNvPr id="30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31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32" name="Group 17"/>
          <p:cNvGrpSpPr/>
          <p:nvPr/>
        </p:nvGrpSpPr>
        <p:grpSpPr>
          <a:xfrm>
            <a:off x="4603092" y="3547710"/>
            <a:ext cx="447283" cy="447283"/>
            <a:chOff x="0" y="0"/>
            <a:chExt cx="812800" cy="812800"/>
          </a:xfrm>
        </p:grpSpPr>
        <p:sp>
          <p:nvSpPr>
            <p:cNvPr id="3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4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4896095" y="4238680"/>
            <a:ext cx="447283" cy="447283"/>
            <a:chOff x="0" y="0"/>
            <a:chExt cx="812800" cy="812800"/>
          </a:xfrm>
        </p:grpSpPr>
        <p:sp>
          <p:nvSpPr>
            <p:cNvPr id="36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37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17"/>
          <p:cNvGrpSpPr/>
          <p:nvPr/>
        </p:nvGrpSpPr>
        <p:grpSpPr>
          <a:xfrm>
            <a:off x="5073238" y="4931237"/>
            <a:ext cx="447283" cy="447283"/>
            <a:chOff x="0" y="0"/>
            <a:chExt cx="812800" cy="812800"/>
          </a:xfrm>
        </p:grpSpPr>
        <p:sp>
          <p:nvSpPr>
            <p:cNvPr id="39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0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12"/>
          <p:cNvSpPr txBox="1"/>
          <p:nvPr/>
        </p:nvSpPr>
        <p:spPr>
          <a:xfrm>
            <a:off x="3188901" y="803989"/>
            <a:ext cx="12201766" cy="1276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Tech Stack</a:t>
            </a:r>
          </a:p>
        </p:txBody>
      </p:sp>
      <p:sp>
        <p:nvSpPr>
          <p:cNvPr id="45" name="Freeform 18"/>
          <p:cNvSpPr/>
          <p:nvPr/>
        </p:nvSpPr>
        <p:spPr>
          <a:xfrm>
            <a:off x="12734375" y="1996321"/>
            <a:ext cx="1769902" cy="176990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</p:sp>
      <p:sp>
        <p:nvSpPr>
          <p:cNvPr id="57" name="Freeform 18"/>
          <p:cNvSpPr/>
          <p:nvPr/>
        </p:nvSpPr>
        <p:spPr>
          <a:xfrm>
            <a:off x="13870060" y="2745447"/>
            <a:ext cx="1164772" cy="116477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831" t="20004" r="5140" b="16672"/>
          <a:stretch/>
        </p:blipFill>
        <p:spPr>
          <a:xfrm>
            <a:off x="8129471" y="4162564"/>
            <a:ext cx="9829800" cy="4343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525015" y="2397793"/>
            <a:ext cx="6248889" cy="62488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0"/>
          <p:cNvSpPr txBox="1"/>
          <p:nvPr/>
        </p:nvSpPr>
        <p:spPr>
          <a:xfrm>
            <a:off x="5465694" y="4239183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Database: SQLite (dev) → PostgreSQL (prod)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5715000" y="4919242"/>
            <a:ext cx="10185645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Planned: Django REST Framework for APIs</a:t>
            </a:r>
          </a:p>
        </p:txBody>
      </p:sp>
      <p:sp>
        <p:nvSpPr>
          <p:cNvPr id="54" name="Freeform 18"/>
          <p:cNvSpPr/>
          <p:nvPr/>
        </p:nvSpPr>
        <p:spPr>
          <a:xfrm>
            <a:off x="14362870" y="3716288"/>
            <a:ext cx="465957" cy="46595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</p:sp>
      <p:grpSp>
        <p:nvGrpSpPr>
          <p:cNvPr id="9" name="Group 9"/>
          <p:cNvGrpSpPr/>
          <p:nvPr/>
        </p:nvGrpSpPr>
        <p:grpSpPr>
          <a:xfrm>
            <a:off x="17259300" y="3262130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17"/>
          <p:cNvGrpSpPr/>
          <p:nvPr/>
        </p:nvGrpSpPr>
        <p:grpSpPr>
          <a:xfrm>
            <a:off x="7518091" y="6420563"/>
            <a:ext cx="447283" cy="447283"/>
            <a:chOff x="0" y="0"/>
            <a:chExt cx="812800" cy="812800"/>
          </a:xfrm>
        </p:grpSpPr>
        <p:sp>
          <p:nvSpPr>
            <p:cNvPr id="46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7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189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17447" y="7372841"/>
            <a:ext cx="8028675" cy="80286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6" name="Group 6"/>
          <p:cNvGrpSpPr/>
          <p:nvPr/>
        </p:nvGrpSpPr>
        <p:grpSpPr>
          <a:xfrm>
            <a:off x="322038" y="-1115182"/>
            <a:ext cx="2230365" cy="22303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17304" y="676275"/>
            <a:ext cx="11253392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PROJECT TIMELINE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81583" y="2981592"/>
            <a:ext cx="3086100" cy="1034820"/>
            <a:chOff x="0" y="0"/>
            <a:chExt cx="812800" cy="2725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2545"/>
            </a:xfrm>
            <a:custGeom>
              <a:avLst/>
              <a:gdLst/>
              <a:ahLst/>
              <a:cxnLst/>
              <a:rect l="l" t="t" r="r" b="b"/>
              <a:pathLst>
                <a:path w="812800" h="27254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4604"/>
                  </a:lnTo>
                  <a:cubicBezTo>
                    <a:pt x="812800" y="178536"/>
                    <a:pt x="799321" y="211079"/>
                    <a:pt x="775327" y="235072"/>
                  </a:cubicBezTo>
                  <a:cubicBezTo>
                    <a:pt x="751333" y="259066"/>
                    <a:pt x="718791" y="272545"/>
                    <a:pt x="684859" y="272545"/>
                  </a:cubicBezTo>
                  <a:lnTo>
                    <a:pt x="127941" y="272545"/>
                  </a:lnTo>
                  <a:cubicBezTo>
                    <a:pt x="94009" y="272545"/>
                    <a:pt x="61467" y="259066"/>
                    <a:pt x="37473" y="235072"/>
                  </a:cubicBezTo>
                  <a:cubicBezTo>
                    <a:pt x="13479" y="211079"/>
                    <a:pt x="0" y="178536"/>
                    <a:pt x="0" y="14460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31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81468" y="4190856"/>
            <a:ext cx="3486328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Present idea &amp; mockups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9463" y="3130701"/>
            <a:ext cx="247034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ts val="5599"/>
              </a:lnSpc>
              <a:buFont typeface="Wingdings" panose="05000000000000000000" pitchFamily="2" charset="2"/>
              <a:buChar char="ü"/>
            </a:pPr>
            <a:r>
              <a:rPr lang="en-US" sz="3999" b="1" dirty="0" smtClean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12 Aug</a:t>
            </a:r>
            <a:endParaRPr lang="en-US" sz="3999" b="1" dirty="0">
              <a:solidFill>
                <a:srgbClr val="2E3A44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561161" y="4000500"/>
            <a:ext cx="3086100" cy="1034820"/>
            <a:chOff x="0" y="0"/>
            <a:chExt cx="812800" cy="2725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72545"/>
            </a:xfrm>
            <a:custGeom>
              <a:avLst/>
              <a:gdLst/>
              <a:ahLst/>
              <a:cxnLst/>
              <a:rect l="l" t="t" r="r" b="b"/>
              <a:pathLst>
                <a:path w="812800" h="27254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4604"/>
                  </a:lnTo>
                  <a:cubicBezTo>
                    <a:pt x="812800" y="178536"/>
                    <a:pt x="799321" y="211079"/>
                    <a:pt x="775327" y="235072"/>
                  </a:cubicBezTo>
                  <a:cubicBezTo>
                    <a:pt x="751333" y="259066"/>
                    <a:pt x="718791" y="272545"/>
                    <a:pt x="684859" y="272545"/>
                  </a:cubicBezTo>
                  <a:lnTo>
                    <a:pt x="127941" y="272545"/>
                  </a:lnTo>
                  <a:cubicBezTo>
                    <a:pt x="94009" y="272545"/>
                    <a:pt x="61467" y="259066"/>
                    <a:pt x="37473" y="235072"/>
                  </a:cubicBezTo>
                  <a:cubicBezTo>
                    <a:pt x="13479" y="211079"/>
                    <a:pt x="0" y="178536"/>
                    <a:pt x="0" y="14460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31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61047" y="5209764"/>
            <a:ext cx="3486328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Frontend &amp; </a:t>
            </a:r>
            <a:r>
              <a:rPr lang="en-US" sz="2800" dirty="0" err="1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auth</a:t>
            </a:r>
            <a:r>
              <a:rPr lang="en-US" sz="2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 completed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9041" y="4149609"/>
            <a:ext cx="247034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ctr">
              <a:lnSpc>
                <a:spcPts val="5599"/>
              </a:lnSpc>
              <a:buFont typeface="Wingdings" panose="05000000000000000000" pitchFamily="2" charset="2"/>
              <a:buChar char="q"/>
            </a:pPr>
            <a:r>
              <a:rPr lang="en-US" sz="3999" b="1" dirty="0" smtClean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17 </a:t>
            </a:r>
            <a:r>
              <a:rPr lang="en-US" sz="3999" b="1" dirty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Aug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640739" y="2981592"/>
            <a:ext cx="3086100" cy="1034820"/>
            <a:chOff x="0" y="0"/>
            <a:chExt cx="812800" cy="2725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72545"/>
            </a:xfrm>
            <a:custGeom>
              <a:avLst/>
              <a:gdLst/>
              <a:ahLst/>
              <a:cxnLst/>
              <a:rect l="l" t="t" r="r" b="b"/>
              <a:pathLst>
                <a:path w="812800" h="27254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4604"/>
                  </a:lnTo>
                  <a:cubicBezTo>
                    <a:pt x="812800" y="178536"/>
                    <a:pt x="799321" y="211079"/>
                    <a:pt x="775327" y="235072"/>
                  </a:cubicBezTo>
                  <a:cubicBezTo>
                    <a:pt x="751333" y="259066"/>
                    <a:pt x="718791" y="272545"/>
                    <a:pt x="684859" y="272545"/>
                  </a:cubicBezTo>
                  <a:lnTo>
                    <a:pt x="127941" y="272545"/>
                  </a:lnTo>
                  <a:cubicBezTo>
                    <a:pt x="94009" y="272545"/>
                    <a:pt x="61467" y="259066"/>
                    <a:pt x="37473" y="235072"/>
                  </a:cubicBezTo>
                  <a:cubicBezTo>
                    <a:pt x="13479" y="211079"/>
                    <a:pt x="0" y="178536"/>
                    <a:pt x="0" y="14460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31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440625" y="4190856"/>
            <a:ext cx="3486328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CRUD operations &amp; </a:t>
            </a:r>
            <a:r>
              <a:rPr lang="en-US" sz="26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API</a:t>
            </a:r>
            <a:endParaRPr lang="en-US" sz="2600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50131" y="3130701"/>
            <a:ext cx="246731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ts val="5599"/>
              </a:lnSpc>
              <a:buFont typeface="Wingdings" panose="05000000000000000000" pitchFamily="2" charset="2"/>
              <a:buChar char="q"/>
            </a:pPr>
            <a:r>
              <a:rPr lang="en-US" sz="3999" b="1" dirty="0" smtClean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21 </a:t>
            </a:r>
            <a:r>
              <a:rPr lang="en-US" sz="3999" b="1" dirty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Aug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687514" y="4000500"/>
            <a:ext cx="3086100" cy="1034820"/>
            <a:chOff x="0" y="0"/>
            <a:chExt cx="812800" cy="2725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272545"/>
            </a:xfrm>
            <a:custGeom>
              <a:avLst/>
              <a:gdLst/>
              <a:ahLst/>
              <a:cxnLst/>
              <a:rect l="l" t="t" r="r" b="b"/>
              <a:pathLst>
                <a:path w="812800" h="27254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4604"/>
                  </a:lnTo>
                  <a:cubicBezTo>
                    <a:pt x="812800" y="178536"/>
                    <a:pt x="799321" y="211079"/>
                    <a:pt x="775327" y="235072"/>
                  </a:cubicBezTo>
                  <a:cubicBezTo>
                    <a:pt x="751333" y="259066"/>
                    <a:pt x="718791" y="272545"/>
                    <a:pt x="684859" y="272545"/>
                  </a:cubicBezTo>
                  <a:lnTo>
                    <a:pt x="127941" y="272545"/>
                  </a:lnTo>
                  <a:cubicBezTo>
                    <a:pt x="94009" y="272545"/>
                    <a:pt x="61467" y="259066"/>
                    <a:pt x="37473" y="235072"/>
                  </a:cubicBezTo>
                  <a:cubicBezTo>
                    <a:pt x="13479" y="211079"/>
                    <a:pt x="0" y="178536"/>
                    <a:pt x="0" y="14460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31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87400" y="5209764"/>
            <a:ext cx="3486328" cy="90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Final submission with </a:t>
            </a:r>
            <a:r>
              <a:rPr lang="en-US" sz="2800" dirty="0" smtClean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lang="en-US" sz="2800" dirty="0">
              <a:solidFill>
                <a:srgbClr val="2E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062147" y="4149609"/>
            <a:ext cx="233683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ts val="5599"/>
              </a:lnSpc>
              <a:buFont typeface="Wingdings" panose="05000000000000000000" pitchFamily="2" charset="2"/>
              <a:buChar char="q"/>
            </a:pPr>
            <a:r>
              <a:rPr lang="en-US" sz="3999" b="1" dirty="0" smtClean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24 </a:t>
            </a:r>
            <a:r>
              <a:rPr lang="en-US" sz="3999" b="1" dirty="0">
                <a:solidFill>
                  <a:srgbClr val="2E3A44"/>
                </a:solidFill>
                <a:latin typeface="Nunito Bold"/>
                <a:ea typeface="Nunito Bold"/>
                <a:cs typeface="Nunito Bold"/>
                <a:sym typeface="Nunito Bold"/>
              </a:rPr>
              <a:t>Aug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5194" y="-1345629"/>
            <a:ext cx="3517329" cy="35173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9662" y="7824967"/>
            <a:ext cx="8028675" cy="80286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D1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58300"/>
            <a:ext cx="16185445" cy="0"/>
          </a:xfrm>
          <a:prstGeom prst="line">
            <a:avLst/>
          </a:prstGeom>
          <a:ln w="38100" cap="flat">
            <a:solidFill>
              <a:srgbClr val="2E3A44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3276242" y="-767852"/>
            <a:ext cx="1586288" cy="15862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92056" y="3138562"/>
            <a:ext cx="580876" cy="5808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15210" y="3077562"/>
            <a:ext cx="580876" cy="5808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8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740084" y="676275"/>
            <a:ext cx="8807832" cy="127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dirty="0">
                <a:solidFill>
                  <a:srgbClr val="2E3A44"/>
                </a:solidFill>
                <a:latin typeface="Nirand Bold"/>
                <a:ea typeface="Nirand Bold"/>
                <a:cs typeface="Nirand Bold"/>
                <a:sym typeface="Nirand Bold"/>
              </a:rPr>
              <a:t>Future Plans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90598" y="3071495"/>
            <a:ext cx="7537894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Role-based dashboards (Admin, Teacher, Student)</a:t>
            </a:r>
          </a:p>
          <a:p>
            <a:pPr>
              <a:lnSpc>
                <a:spcPct val="20000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Institute-wide announcements</a:t>
            </a:r>
          </a:p>
          <a:p>
            <a:pPr>
              <a:lnSpc>
                <a:spcPct val="20000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Attendance &amp; results module</a:t>
            </a:r>
          </a:p>
          <a:p>
            <a:pPr>
              <a:lnSpc>
                <a:spcPct val="200000"/>
              </a:lnSpc>
            </a:pPr>
            <a:r>
              <a:rPr lang="en-US" sz="2600" dirty="0">
                <a:solidFill>
                  <a:srgbClr val="2E3A44"/>
                </a:solidFill>
                <a:latin typeface="Nunito"/>
                <a:ea typeface="Nunito"/>
                <a:cs typeface="Nunito"/>
                <a:sym typeface="Nunito"/>
              </a:rPr>
              <a:t>Public API documentation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234704055"/>
              </p:ext>
            </p:extLst>
          </p:nvPr>
        </p:nvGraphicFramePr>
        <p:xfrm>
          <a:off x="10058400" y="2470919"/>
          <a:ext cx="5754210" cy="5434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279</Words>
  <Application>Microsoft Office PowerPoint</Application>
  <PresentationFormat>Custom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</vt:lpstr>
      <vt:lpstr>Arial</vt:lpstr>
      <vt:lpstr>Nirand Bold</vt:lpstr>
      <vt:lpstr>Nunito</vt:lpstr>
      <vt:lpstr>Nunito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Minimalist Geometric Group Project Presentation</dc:title>
  <cp:lastModifiedBy>Khalid Mahmud</cp:lastModifiedBy>
  <cp:revision>105</cp:revision>
  <dcterms:created xsi:type="dcterms:W3CDTF">2006-08-16T00:00:00Z</dcterms:created>
  <dcterms:modified xsi:type="dcterms:W3CDTF">2025-08-12T03:49:12Z</dcterms:modified>
  <dc:identifier>DAGvxE6rJ-c</dc:identifier>
</cp:coreProperties>
</file>